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8" r:id="rId4"/>
    <p:sldId id="257" r:id="rId5"/>
    <p:sldId id="262" r:id="rId6"/>
    <p:sldId id="265" r:id="rId7"/>
    <p:sldId id="264" r:id="rId8"/>
    <p:sldId id="274" r:id="rId9"/>
    <p:sldId id="263" r:id="rId10"/>
    <p:sldId id="276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7" r:id="rId19"/>
    <p:sldId id="272" r:id="rId20"/>
    <p:sldId id="259" r:id="rId21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8834233B-AB84-4063-B333-3189A4090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64469" y="6485445"/>
            <a:ext cx="887062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dirty="0"/>
              <a:t> Absicherung des Betriebes bei Ausfall des Inhabers oder von Führungsmitarbeitern</a:t>
            </a:r>
          </a:p>
        </p:txBody>
      </p:sp>
    </p:spTree>
    <p:extLst>
      <p:ext uri="{BB962C8B-B14F-4D97-AF65-F5344CB8AC3E}">
        <p14:creationId xmlns:p14="http://schemas.microsoft.com/office/powerpoint/2010/main" val="205994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71D84D-26CB-4C34-A555-9BCC24AE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FC60CE-5BF5-4167-A726-73A91A71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88816C-4770-4C75-9824-58765145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09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5" descr="F:\Signal Iduna\LOGOS\grafik_vw-hw.jpg">
            <a:extLst>
              <a:ext uri="{FF2B5EF4-FFF2-40B4-BE49-F238E27FC236}">
                <a16:creationId xmlns:a16="http://schemas.microsoft.com/office/drawing/2014/main" id="{C9A6AF4B-C9C1-41DD-8E9C-E5DDB569E2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29" y="38100"/>
            <a:ext cx="271090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" name="Rectangle 93">
            <a:extLst>
              <a:ext uri="{FF2B5EF4-FFF2-40B4-BE49-F238E27FC236}">
                <a16:creationId xmlns:a16="http://schemas.microsoft.com/office/drawing/2014/main" id="{292F849D-5F92-49DC-AE00-5EA2B0C637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3940" y="748794"/>
            <a:ext cx="45720" cy="6092825"/>
          </a:xfrm>
          <a:prstGeom prst="rect">
            <a:avLst/>
          </a:prstGeom>
          <a:solidFill>
            <a:srgbClr val="C9C8E5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20" name="Line 96">
            <a:extLst>
              <a:ext uri="{FF2B5EF4-FFF2-40B4-BE49-F238E27FC236}">
                <a16:creationId xmlns:a16="http://schemas.microsoft.com/office/drawing/2014/main" id="{52AE498D-239F-4DC3-97CF-027283B319B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765175"/>
            <a:ext cx="12192000" cy="0"/>
          </a:xfrm>
          <a:prstGeom prst="line">
            <a:avLst/>
          </a:prstGeom>
          <a:noFill/>
          <a:ln w="31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1029" name="Picture 98" descr="C:\Eigene Dateien\aktuell.gif">
            <a:extLst>
              <a:ext uri="{FF2B5EF4-FFF2-40B4-BE49-F238E27FC236}">
                <a16:creationId xmlns:a16="http://schemas.microsoft.com/office/drawing/2014/main" id="{F1681D57-14CF-4931-8BBD-A5B0CA4964A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5175"/>
            <a:ext cx="736617" cy="3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3" name="Text Box 99">
            <a:extLst>
              <a:ext uri="{FF2B5EF4-FFF2-40B4-BE49-F238E27FC236}">
                <a16:creationId xmlns:a16="http://schemas.microsoft.com/office/drawing/2014/main" id="{7F277B3B-15DB-4B1D-921E-A0F740AFCB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3635" y="1320800"/>
            <a:ext cx="395095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C9C8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BETRIEBS 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C9C8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C9C8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C9C8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INFO</a:t>
            </a: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FE27B3EC-B17B-478D-8593-05B4B9ABBBF2}"/>
              </a:ext>
            </a:extLst>
          </p:cNvPr>
          <p:cNvSpPr txBox="1"/>
          <p:nvPr userDrawn="1"/>
        </p:nvSpPr>
        <p:spPr>
          <a:xfrm>
            <a:off x="1494367" y="55453"/>
            <a:ext cx="731026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Gregor  Schulte   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SIGNAL IDUNA Geschäftsstelle Paderborn, Grüner Weg 31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Beauftragter des Versorgungswerkes der Kreishandwerkerschaft Paderborn-Lippe</a:t>
            </a:r>
          </a:p>
        </p:txBody>
      </p:sp>
      <p:pic>
        <p:nvPicPr>
          <p:cNvPr id="1032" name="Grafik 1">
            <a:extLst>
              <a:ext uri="{FF2B5EF4-FFF2-40B4-BE49-F238E27FC236}">
                <a16:creationId xmlns:a16="http://schemas.microsoft.com/office/drawing/2014/main" id="{1D4D3F25-D0C8-45BF-95A8-3B2BE937AF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14" y="29656"/>
            <a:ext cx="71440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92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3E0E67E-8EF3-4345-9734-936B01AC4B4F}"/>
              </a:ext>
            </a:extLst>
          </p:cNvPr>
          <p:cNvSpPr txBox="1"/>
          <p:nvPr/>
        </p:nvSpPr>
        <p:spPr>
          <a:xfrm flipH="1">
            <a:off x="1666240" y="2158738"/>
            <a:ext cx="955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„Absicherung des Betriebes bei Ausfall des Inhabers“</a:t>
            </a:r>
          </a:p>
          <a:p>
            <a:endParaRPr lang="de-DE" sz="2800" b="1" dirty="0"/>
          </a:p>
          <a:p>
            <a:r>
              <a:rPr lang="de-DE" sz="2800" dirty="0"/>
              <a:t> </a:t>
            </a:r>
            <a:r>
              <a:rPr lang="de-DE" sz="2800" b="1" dirty="0"/>
              <a:t>…und/oder von Führungsmitarbeitern </a:t>
            </a:r>
          </a:p>
        </p:txBody>
      </p:sp>
    </p:spTree>
    <p:extLst>
      <p:ext uri="{BB962C8B-B14F-4D97-AF65-F5344CB8AC3E}">
        <p14:creationId xmlns:p14="http://schemas.microsoft.com/office/powerpoint/2010/main" val="313782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80160A-B4E9-459D-A65C-BF2AC09A5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5" y="795130"/>
            <a:ext cx="8082443" cy="12622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177F0B-C661-42B4-871D-4F437E05F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5" y="3347583"/>
            <a:ext cx="8714344" cy="16957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566554-CEB5-4C25-990A-7AF4FBF72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1687" y="3357523"/>
            <a:ext cx="2670313" cy="34802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7154FA-6458-4F60-AB5A-A039DC84B331}"/>
              </a:ext>
            </a:extLst>
          </p:cNvPr>
          <p:cNvSpPr txBox="1"/>
          <p:nvPr/>
        </p:nvSpPr>
        <p:spPr>
          <a:xfrm flipH="1">
            <a:off x="787465" y="2286691"/>
            <a:ext cx="1147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Beispiel Bäcker – Karenzzeit 42 Tage – Versicherungssumme 120.000,-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082435-C7AC-48FA-90AC-9DA0EC99612A}"/>
              </a:ext>
            </a:extLst>
          </p:cNvPr>
          <p:cNvSpPr txBox="1"/>
          <p:nvPr/>
        </p:nvSpPr>
        <p:spPr>
          <a:xfrm flipH="1">
            <a:off x="1705555" y="5237922"/>
            <a:ext cx="126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79,76 €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D5E833-0B1E-4B5B-998A-B958F4C90F9F}"/>
              </a:ext>
            </a:extLst>
          </p:cNvPr>
          <p:cNvSpPr txBox="1"/>
          <p:nvPr/>
        </p:nvSpPr>
        <p:spPr>
          <a:xfrm flipH="1">
            <a:off x="4548144" y="5237922"/>
            <a:ext cx="146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144,73 €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0F806F4-D26B-4539-8BCA-93F2137F5A02}"/>
              </a:ext>
            </a:extLst>
          </p:cNvPr>
          <p:cNvSpPr txBox="1"/>
          <p:nvPr/>
        </p:nvSpPr>
        <p:spPr>
          <a:xfrm>
            <a:off x="7311368" y="5237922"/>
            <a:ext cx="14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173,80 €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3E5C20-D27A-4C6D-8534-DCE3377ACFAF}"/>
              </a:ext>
            </a:extLst>
          </p:cNvPr>
          <p:cNvSpPr txBox="1"/>
          <p:nvPr/>
        </p:nvSpPr>
        <p:spPr>
          <a:xfrm flipH="1">
            <a:off x="6096000" y="2746814"/>
            <a:ext cx="585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&gt; monatlich: 10.000,-  € Ausfallsumme</a:t>
            </a:r>
          </a:p>
        </p:txBody>
      </p:sp>
    </p:spTree>
    <p:extLst>
      <p:ext uri="{BB962C8B-B14F-4D97-AF65-F5344CB8AC3E}">
        <p14:creationId xmlns:p14="http://schemas.microsoft.com/office/powerpoint/2010/main" val="35980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48BF7F-04DF-4B16-9B78-C7D2FADC8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6" y="772999"/>
            <a:ext cx="11411473" cy="60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33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6C43464-B5ED-47CB-BC89-2B824A8E64E3}"/>
              </a:ext>
            </a:extLst>
          </p:cNvPr>
          <p:cNvSpPr txBox="1"/>
          <p:nvPr/>
        </p:nvSpPr>
        <p:spPr>
          <a:xfrm>
            <a:off x="1310326" y="1847654"/>
            <a:ext cx="993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/>
              <a:t>„Eine gute Firma muss auch funktionieren, wenn der Chef mal…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63DDFF6-3FAE-4D65-9AAC-BCA30B47AF4A}"/>
              </a:ext>
            </a:extLst>
          </p:cNvPr>
          <p:cNvSpPr txBox="1"/>
          <p:nvPr/>
        </p:nvSpPr>
        <p:spPr>
          <a:xfrm flipH="1">
            <a:off x="2063055" y="3429000"/>
            <a:ext cx="226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/>
              <a:t>…da ist !“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CC7EEC-B408-4393-9D79-03FD3364F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65" y="3563582"/>
            <a:ext cx="3696970" cy="314851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996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71A599-6E87-44BD-B6D6-C78F00A29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20" y="780068"/>
            <a:ext cx="7255751" cy="60779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AA50F56-A62B-448F-BFFF-6A17D5B5EFA5}"/>
              </a:ext>
            </a:extLst>
          </p:cNvPr>
          <p:cNvSpPr txBox="1"/>
          <p:nvPr/>
        </p:nvSpPr>
        <p:spPr>
          <a:xfrm flipH="1">
            <a:off x="1299483" y="1442301"/>
            <a:ext cx="491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Absicherung der Firma bei Ausfall von Führungskräften</a:t>
            </a:r>
          </a:p>
        </p:txBody>
      </p:sp>
    </p:spTree>
    <p:extLst>
      <p:ext uri="{BB962C8B-B14F-4D97-AF65-F5344CB8AC3E}">
        <p14:creationId xmlns:p14="http://schemas.microsoft.com/office/powerpoint/2010/main" val="368803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23A5C5-A80B-40D9-A34E-9DDF15B86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48" y="1804256"/>
            <a:ext cx="3702240" cy="37339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9B783C-A54E-469C-8A9B-90A9A5FFF8D6}"/>
              </a:ext>
            </a:extLst>
          </p:cNvPr>
          <p:cNvSpPr txBox="1"/>
          <p:nvPr/>
        </p:nvSpPr>
        <p:spPr>
          <a:xfrm flipH="1">
            <a:off x="1112361" y="1759967"/>
            <a:ext cx="679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Lohnfortzahlung des Arbeitnehmers ist gesetzlich geregelt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81A381-14EF-4EC2-B85D-8DFF6F1DEA04}"/>
              </a:ext>
            </a:extLst>
          </p:cNvPr>
          <p:cNvSpPr txBox="1"/>
          <p:nvPr/>
        </p:nvSpPr>
        <p:spPr>
          <a:xfrm flipH="1">
            <a:off x="1112361" y="2309567"/>
            <a:ext cx="506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sowohl bei Berufs- als auch Freizeitunfall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802B18F-CFD0-4E48-A6A4-90E8478D62A6}"/>
              </a:ext>
            </a:extLst>
          </p:cNvPr>
          <p:cNvSpPr txBox="1"/>
          <p:nvPr/>
        </p:nvSpPr>
        <p:spPr>
          <a:xfrm flipH="1">
            <a:off x="1112361" y="2875664"/>
            <a:ext cx="5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Der Betrieb bekommt eine AU-Bescheinigung…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B4E963-EAB6-4270-B958-E3FC9F12DAE3}"/>
              </a:ext>
            </a:extLst>
          </p:cNvPr>
          <p:cNvSpPr txBox="1"/>
          <p:nvPr/>
        </p:nvSpPr>
        <p:spPr>
          <a:xfrm flipH="1">
            <a:off x="997826" y="3425264"/>
            <a:ext cx="484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…und in der Folge häufig Probleme… </a:t>
            </a:r>
          </a:p>
        </p:txBody>
      </p:sp>
    </p:spTree>
    <p:extLst>
      <p:ext uri="{BB962C8B-B14F-4D97-AF65-F5344CB8AC3E}">
        <p14:creationId xmlns:p14="http://schemas.microsoft.com/office/powerpoint/2010/main" val="12276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BCB5A5-A692-45DA-86E2-4A8A8E2E8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48" y="1798364"/>
            <a:ext cx="3863799" cy="36006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9757928-7546-48D7-A9F3-1F2CC34AA736}"/>
              </a:ext>
            </a:extLst>
          </p:cNvPr>
          <p:cNvSpPr txBox="1"/>
          <p:nvPr/>
        </p:nvSpPr>
        <p:spPr>
          <a:xfrm flipH="1">
            <a:off x="1008667" y="1798364"/>
            <a:ext cx="625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Absicherung des Betriebes durch die</a:t>
            </a:r>
          </a:p>
          <a:p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Betriebliche Gruppenunfallversicherung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B43E5-8D56-465D-8DC8-F7962A052320}"/>
              </a:ext>
            </a:extLst>
          </p:cNvPr>
          <p:cNvSpPr txBox="1"/>
          <p:nvPr/>
        </p:nvSpPr>
        <p:spPr>
          <a:xfrm flipH="1">
            <a:off x="961533" y="3715846"/>
            <a:ext cx="665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individuelle Vereinbarung von Summen und Leistungsarten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43D387-C642-4C07-B90B-9E5BC9E88473}"/>
              </a:ext>
            </a:extLst>
          </p:cNvPr>
          <p:cNvSpPr txBox="1"/>
          <p:nvPr/>
        </p:nvSpPr>
        <p:spPr>
          <a:xfrm flipH="1">
            <a:off x="1008667" y="4166942"/>
            <a:ext cx="5996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Absicherung bis 100,- € Tagessatz (3.000,- €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monatl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.)</a:t>
            </a:r>
          </a:p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bei unfallbedingter Arbeitsunfähigkeit des AN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59091F-7DD8-4728-8B5F-2587A6ADF46D}"/>
              </a:ext>
            </a:extLst>
          </p:cNvPr>
          <p:cNvSpPr txBox="1"/>
          <p:nvPr/>
        </p:nvSpPr>
        <p:spPr>
          <a:xfrm flipH="1">
            <a:off x="1008667" y="4860573"/>
            <a:ext cx="526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Leistung bei Berufs- u. Freizeitunfall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B86BF8-D503-4AE8-AF74-50A6FA1FDC52}"/>
              </a:ext>
            </a:extLst>
          </p:cNvPr>
          <p:cNvSpPr txBox="1"/>
          <p:nvPr/>
        </p:nvSpPr>
        <p:spPr>
          <a:xfrm flipH="1">
            <a:off x="1008667" y="5264369"/>
            <a:ext cx="665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keine Verrechnung mit Leistungen der BG</a:t>
            </a:r>
          </a:p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oder Krankenkasse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BD12A9-8092-49C1-B8FD-DE5ED7BF317A}"/>
              </a:ext>
            </a:extLst>
          </p:cNvPr>
          <p:cNvSpPr txBox="1"/>
          <p:nvPr/>
        </p:nvSpPr>
        <p:spPr>
          <a:xfrm flipH="1">
            <a:off x="961533" y="3299214"/>
            <a:ext cx="518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Auswahl einzelner Arbeitnehmer möglich</a:t>
            </a:r>
          </a:p>
        </p:txBody>
      </p:sp>
    </p:spTree>
    <p:extLst>
      <p:ext uri="{BB962C8B-B14F-4D97-AF65-F5344CB8AC3E}">
        <p14:creationId xmlns:p14="http://schemas.microsoft.com/office/powerpoint/2010/main" val="35155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60F8F8-4E34-4CEC-919B-428FAC658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49" y="944356"/>
            <a:ext cx="6375728" cy="53469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9ED55C1-915E-41B7-AC0D-E12A9FCCECCA}"/>
              </a:ext>
            </a:extLst>
          </p:cNvPr>
          <p:cNvSpPr txBox="1"/>
          <p:nvPr/>
        </p:nvSpPr>
        <p:spPr>
          <a:xfrm>
            <a:off x="1182757" y="2206487"/>
            <a:ext cx="5441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Geselle körperlich handwerklich tätig</a:t>
            </a:r>
          </a:p>
          <a:p>
            <a:r>
              <a:rPr lang="de-DE" b="1" dirty="0"/>
              <a:t>mit unfallbedingter Au</a:t>
            </a:r>
          </a:p>
          <a:p>
            <a:endParaRPr lang="de-DE" b="1" dirty="0"/>
          </a:p>
          <a:p>
            <a:r>
              <a:rPr lang="de-DE" b="1" dirty="0"/>
              <a:t>Tagessatz 100,- € = 3.000,- € monatlich</a:t>
            </a:r>
          </a:p>
          <a:p>
            <a:endParaRPr lang="de-DE" b="1" dirty="0"/>
          </a:p>
          <a:p>
            <a:r>
              <a:rPr lang="de-DE" b="1" dirty="0"/>
              <a:t>Karenzzeit 8 Tage </a:t>
            </a:r>
          </a:p>
          <a:p>
            <a:r>
              <a:rPr lang="de-DE" b="1" dirty="0"/>
              <a:t>(entfällt bei Krankenhausaufenthalt)</a:t>
            </a:r>
          </a:p>
          <a:p>
            <a:endParaRPr lang="de-DE" b="1" dirty="0"/>
          </a:p>
          <a:p>
            <a:r>
              <a:rPr lang="de-DE" b="1" dirty="0"/>
              <a:t>inkl. 200.000,- € Invaliditätsleistung</a:t>
            </a:r>
          </a:p>
          <a:p>
            <a:endParaRPr lang="de-DE" b="1" dirty="0"/>
          </a:p>
          <a:p>
            <a:r>
              <a:rPr lang="de-DE" b="1" dirty="0"/>
              <a:t>inkl. 10.000,- € Todesfallleistung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CAA6F6-891C-442E-B3E8-B80EECE82C33}"/>
              </a:ext>
            </a:extLst>
          </p:cNvPr>
          <p:cNvSpPr txBox="1"/>
          <p:nvPr/>
        </p:nvSpPr>
        <p:spPr>
          <a:xfrm flipH="1">
            <a:off x="1182757" y="1252331"/>
            <a:ext cx="4042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Beispiel Mitarbeiterausfall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A7E16F-CAD8-451A-90CF-E6520DCA435E}"/>
              </a:ext>
            </a:extLst>
          </p:cNvPr>
          <p:cNvSpPr txBox="1"/>
          <p:nvPr/>
        </p:nvSpPr>
        <p:spPr>
          <a:xfrm flipH="1">
            <a:off x="2316150" y="5807521"/>
            <a:ext cx="581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ab 70,- € im Betrieblichen Gruppenvertrag…</a:t>
            </a:r>
          </a:p>
        </p:txBody>
      </p:sp>
    </p:spTree>
    <p:extLst>
      <p:ext uri="{BB962C8B-B14F-4D97-AF65-F5344CB8AC3E}">
        <p14:creationId xmlns:p14="http://schemas.microsoft.com/office/powerpoint/2010/main" val="5521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82F2C5-F444-43A5-9718-A00F1601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7" y="782425"/>
            <a:ext cx="11414917" cy="60755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66E93A6-24A6-4C01-9115-0C152E0929A9}"/>
              </a:ext>
            </a:extLst>
          </p:cNvPr>
          <p:cNvSpPr/>
          <p:nvPr/>
        </p:nvSpPr>
        <p:spPr>
          <a:xfrm>
            <a:off x="4204355" y="1904214"/>
            <a:ext cx="4194927" cy="16402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Betriebliche Gruppenunfallversicherung</a:t>
            </a:r>
          </a:p>
          <a:p>
            <a:pPr algn="ctr"/>
            <a:endParaRPr lang="de-D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D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32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F7FBC6-FF31-4C03-9486-93603BA4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805070"/>
            <a:ext cx="11396870" cy="605293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52336A5-ED7B-47FD-BCE5-B29CA285C234}"/>
              </a:ext>
            </a:extLst>
          </p:cNvPr>
          <p:cNvSpPr/>
          <p:nvPr/>
        </p:nvSpPr>
        <p:spPr>
          <a:xfrm>
            <a:off x="795130" y="2393099"/>
            <a:ext cx="5536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B0F0"/>
                </a:solidFill>
              </a:rPr>
              <a:t>https://www.handwerk-ist-zukunft.de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26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536CDD-89DD-43FF-9EBA-697985C28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0" y="2970906"/>
            <a:ext cx="4933787" cy="36835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7992CF-F68C-41AD-9F0F-484ECB93594A}"/>
              </a:ext>
            </a:extLst>
          </p:cNvPr>
          <p:cNvSpPr txBox="1"/>
          <p:nvPr/>
        </p:nvSpPr>
        <p:spPr>
          <a:xfrm>
            <a:off x="1192696" y="1895542"/>
            <a:ext cx="10340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accent2">
                    <a:lumMod val="75000"/>
                  </a:schemeClr>
                </a:solidFill>
              </a:rPr>
              <a:t>Ihre individuellen Fragen besprechen wir gerne persönlich.</a:t>
            </a:r>
          </a:p>
          <a:p>
            <a:r>
              <a:rPr lang="de-DE" sz="2200" b="1" dirty="0">
                <a:solidFill>
                  <a:schemeClr val="accent2">
                    <a:lumMod val="75000"/>
                  </a:schemeClr>
                </a:solidFill>
              </a:rPr>
              <a:t>Wir beraten Sie in der Geschäftsstelle Paderborn individuell und kompetent.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CE1CEB-6ECE-4CF1-8574-E9BD7BCC4A13}"/>
              </a:ext>
            </a:extLst>
          </p:cNvPr>
          <p:cNvSpPr txBox="1"/>
          <p:nvPr/>
        </p:nvSpPr>
        <p:spPr>
          <a:xfrm flipH="1">
            <a:off x="3348646" y="6192837"/>
            <a:ext cx="569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Vielen Dank für Ihre Aufmerksamkeit</a:t>
            </a:r>
            <a:r>
              <a:rPr lang="de-DE" sz="2400" dirty="0"/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E7D19C6-4788-4F7C-8698-4AA3A45A6AF4}"/>
              </a:ext>
            </a:extLst>
          </p:cNvPr>
          <p:cNvSpPr txBox="1"/>
          <p:nvPr/>
        </p:nvSpPr>
        <p:spPr>
          <a:xfrm flipH="1">
            <a:off x="2639400" y="2773310"/>
            <a:ext cx="748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</a:rPr>
              <a:t>Gregor Schulte, SIGNAL IDUNA Tel: 01712134545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23AEEC6-4E67-46BC-ABE2-53D9B55C80CA}"/>
              </a:ext>
            </a:extLst>
          </p:cNvPr>
          <p:cNvSpPr/>
          <p:nvPr/>
        </p:nvSpPr>
        <p:spPr>
          <a:xfrm>
            <a:off x="1449689" y="1325551"/>
            <a:ext cx="1008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weitere Infos zum reinklicken: </a:t>
            </a:r>
            <a:r>
              <a:rPr lang="de-DE" sz="2400" b="1" dirty="0">
                <a:solidFill>
                  <a:srgbClr val="00B0F0"/>
                </a:solidFill>
              </a:rPr>
              <a:t>https://www.handwerk-ist-zukunft.de/</a:t>
            </a:r>
          </a:p>
        </p:txBody>
      </p:sp>
    </p:spTree>
    <p:extLst>
      <p:ext uri="{BB962C8B-B14F-4D97-AF65-F5344CB8AC3E}">
        <p14:creationId xmlns:p14="http://schemas.microsoft.com/office/powerpoint/2010/main" val="7869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80A2167-DD8C-419C-8E76-36F1A588C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5" y="782332"/>
            <a:ext cx="11437855" cy="60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76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8B6C2B-8B3E-4336-B1F4-AD2820460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10" y="783514"/>
            <a:ext cx="8508190" cy="60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4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2CF77F-0DF8-4CDD-9F79-B009778D5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9" y="801278"/>
            <a:ext cx="11398031" cy="60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9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A90FE4-4CD8-4F30-9291-3F1970AA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2" y="785191"/>
            <a:ext cx="8266968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5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AD4791-563A-40C8-B0AD-794A115B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5" y="815010"/>
            <a:ext cx="11403585" cy="60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7FE414-52E2-45D2-B80F-D551A7394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5" y="772997"/>
            <a:ext cx="9623686" cy="60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5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113298-F596-4B02-A7B5-0D3CA9D83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6" y="1413772"/>
            <a:ext cx="11381294" cy="540602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CB7072A-E951-43A5-BB7B-2902F61945F2}"/>
              </a:ext>
            </a:extLst>
          </p:cNvPr>
          <p:cNvSpPr txBox="1"/>
          <p:nvPr/>
        </p:nvSpPr>
        <p:spPr>
          <a:xfrm flipH="1">
            <a:off x="810706" y="952107"/>
            <a:ext cx="89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Leistungsbeispiel 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0CBA46-64A0-4BD2-9E7A-E6389F3E5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4063663"/>
            <a:ext cx="3339547" cy="11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2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80160A-B4E9-459D-A65C-BF2AC09A5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5" y="795130"/>
            <a:ext cx="8082443" cy="12622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177F0B-C661-42B4-871D-4F437E05F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5" y="3347583"/>
            <a:ext cx="8714344" cy="16957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566554-CEB5-4C25-990A-7AF4FBF72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09" y="3359566"/>
            <a:ext cx="2690191" cy="33275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7154FA-6458-4F60-AB5A-A039DC84B331}"/>
              </a:ext>
            </a:extLst>
          </p:cNvPr>
          <p:cNvSpPr txBox="1"/>
          <p:nvPr/>
        </p:nvSpPr>
        <p:spPr>
          <a:xfrm flipH="1">
            <a:off x="787465" y="2286691"/>
            <a:ext cx="1147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Beispiel Zimmerer – Karenzzeit 42 Tage – Versicherungssumme 120.000,-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082435-C7AC-48FA-90AC-9DA0EC99612A}"/>
              </a:ext>
            </a:extLst>
          </p:cNvPr>
          <p:cNvSpPr txBox="1"/>
          <p:nvPr/>
        </p:nvSpPr>
        <p:spPr>
          <a:xfrm flipH="1">
            <a:off x="1705555" y="5237922"/>
            <a:ext cx="126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93,25 €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D5E833-0B1E-4B5B-998A-B958F4C90F9F}"/>
              </a:ext>
            </a:extLst>
          </p:cNvPr>
          <p:cNvSpPr txBox="1"/>
          <p:nvPr/>
        </p:nvSpPr>
        <p:spPr>
          <a:xfrm flipH="1">
            <a:off x="4548144" y="5237922"/>
            <a:ext cx="146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190,88 €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0F806F4-D26B-4539-8BCA-93F2137F5A02}"/>
              </a:ext>
            </a:extLst>
          </p:cNvPr>
          <p:cNvSpPr txBox="1"/>
          <p:nvPr/>
        </p:nvSpPr>
        <p:spPr>
          <a:xfrm>
            <a:off x="7311368" y="5237922"/>
            <a:ext cx="143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229,04 €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3E5C20-D27A-4C6D-8534-DCE3377ACFAF}"/>
              </a:ext>
            </a:extLst>
          </p:cNvPr>
          <p:cNvSpPr txBox="1"/>
          <p:nvPr/>
        </p:nvSpPr>
        <p:spPr>
          <a:xfrm flipH="1">
            <a:off x="6096000" y="2746814"/>
            <a:ext cx="585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&gt; monatlich: 10.000,-  € Ausfallsumme</a:t>
            </a:r>
          </a:p>
        </p:txBody>
      </p:sp>
    </p:spTree>
    <p:extLst>
      <p:ext uri="{BB962C8B-B14F-4D97-AF65-F5344CB8AC3E}">
        <p14:creationId xmlns:p14="http://schemas.microsoft.com/office/powerpoint/2010/main" val="283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528312-22B6-4BCE-AF2E-87B46D28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5" y="793712"/>
            <a:ext cx="11432855" cy="606428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9732754-197B-4527-817F-CD8F97C466C2}"/>
              </a:ext>
            </a:extLst>
          </p:cNvPr>
          <p:cNvSpPr/>
          <p:nvPr/>
        </p:nvSpPr>
        <p:spPr>
          <a:xfrm>
            <a:off x="4251489" y="1941923"/>
            <a:ext cx="4128940" cy="158370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Inhaberausfallversicherung</a:t>
            </a:r>
          </a:p>
        </p:txBody>
      </p:sp>
    </p:spTree>
    <p:extLst>
      <p:ext uri="{BB962C8B-B14F-4D97-AF65-F5344CB8AC3E}">
        <p14:creationId xmlns:p14="http://schemas.microsoft.com/office/powerpoint/2010/main" val="1384409613"/>
      </p:ext>
    </p:extLst>
  </p:cSld>
  <p:clrMapOvr>
    <a:masterClrMapping/>
  </p:clrMapOvr>
</p:sld>
</file>

<file path=ppt/theme/theme1.xml><?xml version="1.0" encoding="utf-8"?>
<a:theme xmlns:a="http://schemas.openxmlformats.org/drawingml/2006/main" name="Inhaberausfall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266</Words>
  <PresentationFormat>Breitbild</PresentationFormat>
  <Paragraphs>52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Arial Narrow</vt:lpstr>
      <vt:lpstr>Times New Roman</vt:lpstr>
      <vt:lpstr>Inhaberausfall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2021-11-22T14:06:58Z</cp:lastPrinted>
  <dcterms:created xsi:type="dcterms:W3CDTF">2021-11-11T09:56:18Z</dcterms:created>
  <dcterms:modified xsi:type="dcterms:W3CDTF">2021-11-22T14:07:00Z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