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1" r:id="rId2"/>
    <p:sldId id="284" r:id="rId3"/>
    <p:sldId id="285" r:id="rId4"/>
    <p:sldId id="286" r:id="rId5"/>
    <p:sldId id="280" r:id="rId6"/>
    <p:sldId id="266" r:id="rId7"/>
    <p:sldId id="279" r:id="rId8"/>
    <p:sldId id="267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DA9BAC-DAAA-46A0-B1F5-8960F9C2E51F}" type="doc">
      <dgm:prSet loTypeId="urn:microsoft.com/office/officeart/2009/3/layout/HorizontalOrganizationChart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616704B0-65C6-4A6A-AAA6-0B97A4DB549F}" type="pres">
      <dgm:prSet presAssocID="{28DA9BAC-DAAA-46A0-B1F5-8960F9C2E51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4D1BC7A2-6BD7-4A0D-86F7-F0976040722C}" type="presOf" srcId="{28DA9BAC-DAAA-46A0-B1F5-8960F9C2E51F}" destId="{616704B0-65C6-4A6A-AAA6-0B97A4DB549F}" srcOrd="0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1183A-FF2E-4239-BD42-6CAD31D6FA1C}" type="datetimeFigureOut">
              <a:rPr lang="de-DE" smtClean="0"/>
              <a:t>07.06.2022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D912E-2C58-44DB-A493-E6218D9179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7715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5140-2160-4014-A0C3-2B4D41F6E18A}" type="datetime1">
              <a:rPr lang="de-DE" smtClean="0"/>
              <a:t>07.06.2022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Stand 03/22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46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1261-0BDD-4A4D-B3F5-F97C25C96813}" type="datetime1">
              <a:rPr lang="de-DE" smtClean="0"/>
              <a:t>07.06.2022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Stand 03/22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896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A005-2035-4032-9F0D-0FA17C0653D7}" type="datetime1">
              <a:rPr lang="de-DE" smtClean="0"/>
              <a:t>07.06.2022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Stand 03/22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166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3EEA-1F6F-40F3-983E-EFC0FF108776}" type="datetime1">
              <a:rPr lang="de-DE" smtClean="0"/>
              <a:t>07.06.2022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Stand 03/22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780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3164-49C0-4B6C-90C6-C6CA64688143}" type="datetime1">
              <a:rPr lang="de-DE" smtClean="0"/>
              <a:t>07.06.2022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Stand 03/22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923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5A2F2-0FC9-4C99-8257-349E499A16E9}" type="datetime1">
              <a:rPr lang="de-DE" smtClean="0"/>
              <a:t>07.06.2022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Stand 03/22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44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5AA13-6515-4B82-A303-1BE99E914F47}" type="datetime1">
              <a:rPr lang="de-DE" smtClean="0"/>
              <a:t>07.06.2022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Stand 03/22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43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03AE-CD07-4721-8F30-60D8789DF6DA}" type="datetime1">
              <a:rPr lang="de-DE" smtClean="0"/>
              <a:t>07.06.2022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Stand 03/22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8896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B7B6-C871-4D4D-A848-856CDF287DB6}" type="datetime1">
              <a:rPr lang="de-DE" smtClean="0"/>
              <a:t>07.06.2022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Stand 03/22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784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036DA-CBDC-4EF0-9433-4351437E42E0}" type="datetime1">
              <a:rPr lang="de-DE" smtClean="0"/>
              <a:t>07.06.2022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Stand 03/22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11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4091-C981-4B54-ACF1-2F2AF91FC576}" type="datetime1">
              <a:rPr lang="de-DE" smtClean="0"/>
              <a:t>07.06.2022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Stand 03/22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208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29A49-A75F-4871-8139-717F8CE043A9}" type="datetime1">
              <a:rPr lang="de-DE" smtClean="0"/>
              <a:t>07.06.2022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Stand 03/22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C922C-47D3-46F2-85C3-151A3C6C38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635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34CF4C-F522-4B81-9D23-ED434772BE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HZA Bielefeld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9CD2329-4ED9-4601-A747-44E30298B8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Sachgebiet E (Paderborn) </a:t>
            </a:r>
          </a:p>
          <a:p>
            <a:r>
              <a:rPr lang="de-DE" dirty="0"/>
              <a:t>Finanzkontrolle Schwarzarbeit</a:t>
            </a:r>
          </a:p>
          <a:p>
            <a:r>
              <a:rPr lang="de-DE" dirty="0"/>
              <a:t>(FKS)</a:t>
            </a:r>
          </a:p>
        </p:txBody>
      </p:sp>
      <p:pic>
        <p:nvPicPr>
          <p:cNvPr id="4" name="Picture 2" descr="Zoll-Logo (Link zur Startseite)">
            <a:extLst>
              <a:ext uri="{FF2B5EF4-FFF2-40B4-BE49-F238E27FC236}">
                <a16:creationId xmlns:a16="http://schemas.microsoft.com/office/drawing/2014/main" id="{97D4BCA1-3E2E-44CE-B384-2D6362990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8275"/>
            <a:ext cx="18859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1F3FF17-23E9-4E87-8A63-00B91A9C40D6}"/>
              </a:ext>
            </a:extLst>
          </p:cNvPr>
          <p:cNvSpPr txBox="1"/>
          <p:nvPr/>
        </p:nvSpPr>
        <p:spPr>
          <a:xfrm>
            <a:off x="5292080" y="54868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Finanzkontrolle Schwarzarbeit (FKS)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DABF6C-2F9C-47E8-BC70-5F8BED792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FCAD72-0BEA-4917-BECE-253482D22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9892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SGE_FGHAM\12_Kontakte_Page\Kontaktliste_PAGE-Dateien\image002.png">
            <a:extLst>
              <a:ext uri="{FF2B5EF4-FFF2-40B4-BE49-F238E27FC236}">
                <a16:creationId xmlns:a16="http://schemas.microsoft.com/office/drawing/2014/main" id="{C44A63CF-AE82-47B8-8EE1-361E704D95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64"/>
            <a:ext cx="71659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093CA808-C36A-4D2E-A257-76CEA265D476}"/>
              </a:ext>
            </a:extLst>
          </p:cNvPr>
          <p:cNvSpPr txBox="1"/>
          <p:nvPr/>
        </p:nvSpPr>
        <p:spPr>
          <a:xfrm>
            <a:off x="6660232" y="5445224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Zuständige </a:t>
            </a:r>
            <a:r>
              <a:rPr lang="de-DE" sz="1400" dirty="0" err="1"/>
              <a:t>SteuFA</a:t>
            </a:r>
            <a:r>
              <a:rPr lang="de-DE" sz="1400" dirty="0"/>
              <a:t>:</a:t>
            </a:r>
          </a:p>
          <a:p>
            <a:r>
              <a:rPr lang="de-DE" sz="1400" dirty="0"/>
              <a:t>FG 1, 3 und 4 = Bielefeld</a:t>
            </a:r>
          </a:p>
          <a:p>
            <a:r>
              <a:rPr lang="de-DE" sz="1400" dirty="0"/>
              <a:t>FG 2= Münster, Bochum (Kr. Soest), Hagen (Kr. HSK)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8686919-AB14-412D-BB06-D479CC76798B}"/>
              </a:ext>
            </a:extLst>
          </p:cNvPr>
          <p:cNvSpPr txBox="1"/>
          <p:nvPr/>
        </p:nvSpPr>
        <p:spPr>
          <a:xfrm>
            <a:off x="251520" y="260648"/>
            <a:ext cx="1944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Zuständige </a:t>
            </a:r>
            <a:r>
              <a:rPr lang="de-DE" sz="1400" dirty="0" err="1"/>
              <a:t>StA</a:t>
            </a:r>
            <a:r>
              <a:rPr lang="de-DE" sz="1400" dirty="0"/>
              <a:t>:</a:t>
            </a:r>
          </a:p>
          <a:p>
            <a:r>
              <a:rPr lang="de-DE" sz="1400" dirty="0"/>
              <a:t>FG 1+3= Bielefeld, Detmold</a:t>
            </a:r>
          </a:p>
          <a:p>
            <a:r>
              <a:rPr lang="de-DE" sz="1400" dirty="0"/>
              <a:t>FG 2= Münster, Dortmund, Arnsberg</a:t>
            </a:r>
          </a:p>
          <a:p>
            <a:r>
              <a:rPr lang="de-DE" sz="1400" dirty="0"/>
              <a:t>FG 4= Paderborn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E5A494E-FEB2-4A56-97D9-BE01237BC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137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415676B-6759-4027-B5DF-F37ACD027D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Warum kommt der Zoll zu mir in den Betrieb?</a:t>
            </a:r>
          </a:p>
        </p:txBody>
      </p:sp>
      <p:sp>
        <p:nvSpPr>
          <p:cNvPr id="8" name="Untertitel 7">
            <a:extLst>
              <a:ext uri="{FF2B5EF4-FFF2-40B4-BE49-F238E27FC236}">
                <a16:creationId xmlns:a16="http://schemas.microsoft.com/office/drawing/2014/main" id="{DAFE5E26-4314-47F1-A625-17A32E9136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Was wollen die bloß von mir und was dürfen die?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C0B1BA-CD81-43F5-88D4-8D79DCD37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3</a:t>
            </a:fld>
            <a:endParaRPr lang="de-DE"/>
          </a:p>
        </p:txBody>
      </p:sp>
      <p:pic>
        <p:nvPicPr>
          <p:cNvPr id="6" name="Picture 2" descr="Zoll-Logo (Link zur Startseite)">
            <a:extLst>
              <a:ext uri="{FF2B5EF4-FFF2-40B4-BE49-F238E27FC236}">
                <a16:creationId xmlns:a16="http://schemas.microsoft.com/office/drawing/2014/main" id="{E60D6D34-9239-405E-AE94-D85645536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6698"/>
            <a:ext cx="18859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E27F9118-1E7A-4549-A20D-81A633200315}"/>
              </a:ext>
            </a:extLst>
          </p:cNvPr>
          <p:cNvSpPr txBox="1"/>
          <p:nvPr/>
        </p:nvSpPr>
        <p:spPr>
          <a:xfrm>
            <a:off x="4932040" y="76470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Finanzkontrolle Schwarzarbeit (FKS)</a:t>
            </a:r>
          </a:p>
        </p:txBody>
      </p:sp>
    </p:spTree>
    <p:extLst>
      <p:ext uri="{BB962C8B-B14F-4D97-AF65-F5344CB8AC3E}">
        <p14:creationId xmlns:p14="http://schemas.microsoft.com/office/powerpoint/2010/main" val="1464213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08D8CD-5955-4496-9DD3-D5F4DE3BE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        Gründe für eine Firmenprüfung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BF51E5-741F-439F-9E69-F0ABD3CF0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- vorausgegangene Personenerfassungen von Beschäftigten</a:t>
            </a:r>
          </a:p>
          <a:p>
            <a:r>
              <a:rPr lang="de-DE" dirty="0"/>
              <a:t>- Prüfungen bei Auftraggebern bzw. Auftragnehmern</a:t>
            </a:r>
          </a:p>
          <a:p>
            <a:r>
              <a:rPr lang="de-DE" dirty="0"/>
              <a:t>- zufällige Auswahl z.B. aufgrund der Branche</a:t>
            </a:r>
          </a:p>
          <a:p>
            <a:r>
              <a:rPr lang="de-DE" dirty="0"/>
              <a:t>- allgemeine Hinweise ohne strafrechtlichen Anfangsverdacht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C1599F4-EA01-475E-BE22-62618665C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Stand 03/22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B4094D-0DFC-48F6-9969-CB5678A8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4</a:t>
            </a:fld>
            <a:endParaRPr lang="de-DE"/>
          </a:p>
        </p:txBody>
      </p:sp>
      <p:pic>
        <p:nvPicPr>
          <p:cNvPr id="6" name="Picture 2" descr="Zoll-Logo (Link zur Startseite)">
            <a:extLst>
              <a:ext uri="{FF2B5EF4-FFF2-40B4-BE49-F238E27FC236}">
                <a16:creationId xmlns:a16="http://schemas.microsoft.com/office/drawing/2014/main" id="{2D8C0DCF-E8FE-4408-89D5-AF99B67D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8275"/>
            <a:ext cx="18859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77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1A0C6F6-1D93-4BBA-AA2C-B571F0556DC1}"/>
              </a:ext>
            </a:extLst>
          </p:cNvPr>
          <p:cNvSpPr txBox="1"/>
          <p:nvPr/>
        </p:nvSpPr>
        <p:spPr>
          <a:xfrm>
            <a:off x="5292080" y="28182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Finanzkontrolle Schwarzarbeit (FKS)</a:t>
            </a:r>
          </a:p>
        </p:txBody>
      </p:sp>
      <p:pic>
        <p:nvPicPr>
          <p:cNvPr id="3" name="Picture 2" descr="Zoll-Logo (Link zur Startseite)">
            <a:extLst>
              <a:ext uri="{FF2B5EF4-FFF2-40B4-BE49-F238E27FC236}">
                <a16:creationId xmlns:a16="http://schemas.microsoft.com/office/drawing/2014/main" id="{746507DA-414A-4A85-934C-CE766C295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8275"/>
            <a:ext cx="18859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B23E758-35CB-46B5-A4A9-280DFD8E0D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5401648"/>
              </p:ext>
            </p:extLst>
          </p:nvPr>
        </p:nvGraphicFramePr>
        <p:xfrm>
          <a:off x="611560" y="764704"/>
          <a:ext cx="813690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el 3">
            <a:extLst>
              <a:ext uri="{FF2B5EF4-FFF2-40B4-BE49-F238E27FC236}">
                <a16:creationId xmlns:a16="http://schemas.microsoft.com/office/drawing/2014/main" id="{7F971D7E-60FB-4F0A-929C-909B236A2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    Ablauf einer Prüfung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75078D9-A6B5-4148-AD81-926B2C64F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- meistes schriftliche Ankündigung einer Belegprüfung (Prüfungsverfügung)</a:t>
            </a:r>
          </a:p>
          <a:p>
            <a:endParaRPr lang="de-DE" dirty="0"/>
          </a:p>
          <a:p>
            <a:r>
              <a:rPr lang="de-DE" dirty="0"/>
              <a:t>- Benennung Prüfungszeitraum</a:t>
            </a:r>
          </a:p>
          <a:p>
            <a:endParaRPr lang="de-DE" dirty="0"/>
          </a:p>
          <a:p>
            <a:r>
              <a:rPr lang="de-DE" dirty="0"/>
              <a:t>- Aufführung von erforderliche Unterlagen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603344-175B-42DC-9F6D-6D4E7B34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399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oll-Logo (Link zur Startseite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70" y="83865"/>
            <a:ext cx="18859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5292080" y="27463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Finanzkontrolle Schwarzarbeit (FKS)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620DF2F-3F9D-4E75-BC93-496854A0B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1095375"/>
          </a:xfrm>
        </p:spPr>
        <p:txBody>
          <a:bodyPr>
            <a:normAutofit/>
          </a:bodyPr>
          <a:lstStyle/>
          <a:p>
            <a:r>
              <a:rPr lang="de-DE" dirty="0"/>
              <a:t>Prüfungsort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396D501-EC06-4A6E-813E-78F9D0F2F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- im Betrieb</a:t>
            </a:r>
          </a:p>
          <a:p>
            <a:r>
              <a:rPr lang="de-DE" dirty="0"/>
              <a:t>- beim Steuerberater</a:t>
            </a:r>
          </a:p>
          <a:p>
            <a:r>
              <a:rPr lang="de-DE" dirty="0"/>
              <a:t>- in der Dienststelle des Zolls 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A07FDB7-473C-455A-B6B5-9ECA71A25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7707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oll-Logo (Link zur Startseite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70" y="83865"/>
            <a:ext cx="18859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92762DE-5382-4371-8AF5-833F2825950B}"/>
              </a:ext>
            </a:extLst>
          </p:cNvPr>
          <p:cNvSpPr txBox="1"/>
          <p:nvPr/>
        </p:nvSpPr>
        <p:spPr>
          <a:xfrm>
            <a:off x="5075223" y="26064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Finanzkontrolle Schwarzarbeit (FKS)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81AC07F-E200-45A3-BC91-74828C09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Prüfungsinhalte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B36753C-FC91-423A-A89B-2D10C1C5C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- Einhaltung des Mindestlohnes (z.Z. 9,82 €, ab 01.07.2022</a:t>
            </a:r>
            <a:r>
              <a:rPr lang="de-DE" b="1" dirty="0"/>
              <a:t> </a:t>
            </a:r>
            <a:r>
              <a:rPr lang="de-DE" dirty="0"/>
              <a:t>Erhöhung auf 10,45 Euro)</a:t>
            </a:r>
          </a:p>
          <a:p>
            <a:r>
              <a:rPr lang="de-DE" dirty="0"/>
              <a:t>- Einhaltung entsprechender Branchenlöhne nach dem AEntG (siehe www.zoll.de)</a:t>
            </a:r>
          </a:p>
          <a:p>
            <a:r>
              <a:rPr lang="de-DE" dirty="0"/>
              <a:t>- Einhaltung ausländerrechtlicher Vorgaben (Arbeitserlaubnis)</a:t>
            </a:r>
          </a:p>
          <a:p>
            <a:r>
              <a:rPr lang="de-DE" dirty="0"/>
              <a:t>- Prüfen von Stundennachweisen (AEntG + § 2a </a:t>
            </a:r>
            <a:r>
              <a:rPr lang="de-DE" dirty="0" err="1"/>
              <a:t>SchwarzArbG</a:t>
            </a:r>
            <a:r>
              <a:rPr lang="de-DE" dirty="0"/>
              <a:t> Branchen)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10F0466-5FA8-4636-82B8-CBAD66E9C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688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oll-Logo (Link zur Startseite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70" y="83865"/>
            <a:ext cx="18859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69F4F2B8-5182-44D8-94A5-2B0EA8B74B31}"/>
              </a:ext>
            </a:extLst>
          </p:cNvPr>
          <p:cNvSpPr txBox="1"/>
          <p:nvPr/>
        </p:nvSpPr>
        <p:spPr>
          <a:xfrm>
            <a:off x="5292080" y="233477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Finanzkontrolle Schwarzarbeit (FKS)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F8B4225-04CC-47AD-A6E6-2EE984FB3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Prüfungsabschluss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A14D5AA-E325-4615-A3ED-4943CC6DB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- kein schriftliches Prüfungsergebnis</a:t>
            </a:r>
          </a:p>
          <a:p>
            <a:r>
              <a:rPr lang="de-DE" dirty="0"/>
              <a:t>- Drei mögliche Abschlüsse einer Prüfung:</a:t>
            </a:r>
          </a:p>
          <a:p>
            <a:r>
              <a:rPr lang="de-DE" dirty="0"/>
              <a:t>1) ohne Beanstandung </a:t>
            </a:r>
          </a:p>
          <a:p>
            <a:r>
              <a:rPr lang="de-DE" dirty="0"/>
              <a:t>2) Eröffnung eines OWiG- Verfahrens </a:t>
            </a:r>
          </a:p>
          <a:p>
            <a:r>
              <a:rPr lang="de-DE" dirty="0"/>
              <a:t>3) Eröffnung eines Strafverfahrens 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DB63599-3AD7-4954-B7BB-3782AFE4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22C-47D3-46F2-85C3-151A3C6C38A6}" type="slidenum">
              <a:rPr lang="de-DE" smtClean="0"/>
              <a:t>8</a:t>
            </a:fld>
            <a:endParaRPr lang="de-DE"/>
          </a:p>
        </p:txBody>
      </p:sp>
      <p:sp>
        <p:nvSpPr>
          <p:cNvPr id="8" name="Smiley 7">
            <a:extLst>
              <a:ext uri="{FF2B5EF4-FFF2-40B4-BE49-F238E27FC236}">
                <a16:creationId xmlns:a16="http://schemas.microsoft.com/office/drawing/2014/main" id="{0B21669F-79DC-4F86-9C83-C03081D82687}"/>
              </a:ext>
            </a:extLst>
          </p:cNvPr>
          <p:cNvSpPr/>
          <p:nvPr/>
        </p:nvSpPr>
        <p:spPr>
          <a:xfrm>
            <a:off x="4774259" y="2747597"/>
            <a:ext cx="521464" cy="504056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Wolke 8">
            <a:extLst>
              <a:ext uri="{FF2B5EF4-FFF2-40B4-BE49-F238E27FC236}">
                <a16:creationId xmlns:a16="http://schemas.microsoft.com/office/drawing/2014/main" id="{A0BD2ACC-A673-4CA1-8E7D-D1D44991AA2C}"/>
              </a:ext>
            </a:extLst>
          </p:cNvPr>
          <p:cNvSpPr/>
          <p:nvPr/>
        </p:nvSpPr>
        <p:spPr>
          <a:xfrm>
            <a:off x="7092280" y="3316136"/>
            <a:ext cx="720080" cy="578374"/>
          </a:xfrm>
          <a:prstGeom prst="cloud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Gewitterblitz 9">
            <a:extLst>
              <a:ext uri="{FF2B5EF4-FFF2-40B4-BE49-F238E27FC236}">
                <a16:creationId xmlns:a16="http://schemas.microsoft.com/office/drawing/2014/main" id="{6DC917CB-E083-4224-B5B2-591A29757532}"/>
              </a:ext>
            </a:extLst>
          </p:cNvPr>
          <p:cNvSpPr/>
          <p:nvPr/>
        </p:nvSpPr>
        <p:spPr>
          <a:xfrm>
            <a:off x="6660232" y="4077072"/>
            <a:ext cx="504056" cy="407017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0263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270</Words>
  <Application>Microsoft Office PowerPoint</Application>
  <PresentationFormat>Bildschirmpräsentation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Larissa</vt:lpstr>
      <vt:lpstr>HZA Bielefeld</vt:lpstr>
      <vt:lpstr>PowerPoint-Präsentation</vt:lpstr>
      <vt:lpstr>Warum kommt der Zoll zu mir in den Betrieb?</vt:lpstr>
      <vt:lpstr>        Gründe für eine Firmenprüfung</vt:lpstr>
      <vt:lpstr>    Ablauf einer Prüfung</vt:lpstr>
      <vt:lpstr>Prüfungsort</vt:lpstr>
      <vt:lpstr>Prüfungsinhalte</vt:lpstr>
      <vt:lpstr>Prüfungsabschluss</vt:lpstr>
    </vt:vector>
  </TitlesOfParts>
  <Company>ZIVIT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Zusammenarbeit DRV / FKS</dc:title>
  <dc:creator>Woythe, Ulrich (HZA Dortmund)</dc:creator>
  <cp:lastModifiedBy>Beckmann, Daniel (HZA Bielefeld - DO Paderborn Borchener Straße)</cp:lastModifiedBy>
  <cp:revision>104</cp:revision>
  <dcterms:created xsi:type="dcterms:W3CDTF">2015-10-06T07:22:15Z</dcterms:created>
  <dcterms:modified xsi:type="dcterms:W3CDTF">2022-06-07T05:11:19Z</dcterms:modified>
</cp:coreProperties>
</file>