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78" r:id="rId6"/>
    <p:sldId id="264" r:id="rId7"/>
    <p:sldId id="272" r:id="rId8"/>
    <p:sldId id="265" r:id="rId9"/>
    <p:sldId id="268" r:id="rId10"/>
    <p:sldId id="277" r:id="rId11"/>
    <p:sldId id="269" r:id="rId12"/>
    <p:sldId id="276" r:id="rId13"/>
    <p:sldId id="273" r:id="rId14"/>
    <p:sldId id="274" r:id="rId15"/>
    <p:sldId id="275" r:id="rId16"/>
    <p:sldId id="280" r:id="rId17"/>
    <p:sldId id="279" r:id="rId18"/>
    <p:sldId id="262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6"/>
    <p:restoredTop sz="94605"/>
  </p:normalViewPr>
  <p:slideViewPr>
    <p:cSldViewPr snapToGrid="0" snapToObjects="1">
      <p:cViewPr varScale="1">
        <p:scale>
          <a:sx n="74" d="100"/>
          <a:sy n="74" d="100"/>
        </p:scale>
        <p:origin x="115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02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80D9E-6727-A949-8AD4-9B8398D605CF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06CE7-66A6-FE4D-92F3-560B30690B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57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6CE7-66A6-FE4D-92F3-560B30690B9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73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6CE7-66A6-FE4D-92F3-560B30690B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7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6CE7-66A6-FE4D-92F3-560B30690B9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75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6CE7-66A6-FE4D-92F3-560B30690B9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7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6CE7-66A6-FE4D-92F3-560B30690B9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27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642B74-2A8D-4249-AD78-EA53A222F29B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93FE55-A5DE-D34F-8949-7358E92D89A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867266" y="4072380"/>
            <a:ext cx="296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47431" y="3459905"/>
            <a:ext cx="71342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07.07.2017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</a:t>
            </a:r>
            <a:r>
              <a:rPr lang="de-DE" dirty="0" err="1"/>
              <a:t>Ebenett</a:t>
            </a:r>
            <a:endParaRPr lang="de-DE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67266" y="4844199"/>
            <a:ext cx="71342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Bei Frau Mustermann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</a:t>
            </a:r>
            <a:r>
              <a:rPr lang="de-DE" dirty="0" err="1"/>
              <a:t>Ebenett</a:t>
            </a:r>
            <a:endParaRPr lang="de-DE" dirty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47430" y="3916709"/>
            <a:ext cx="71342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800" b="1"/>
            </a:lvl2pPr>
            <a:lvl3pPr marL="914400" indent="0">
              <a:buNone/>
              <a:defRPr sz="3800" b="1"/>
            </a:lvl3pPr>
            <a:lvl4pPr marL="1371600" indent="0">
              <a:buNone/>
              <a:defRPr sz="3800" b="1"/>
            </a:lvl4pPr>
            <a:lvl5pPr marL="1828800" indent="0">
              <a:buNone/>
              <a:defRPr sz="3800" b="1"/>
            </a:lvl5pPr>
          </a:lstStyle>
          <a:p>
            <a:pPr lvl="0"/>
            <a:r>
              <a:rPr lang="de-DE" dirty="0"/>
              <a:t>Thema der Präsentation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</a:t>
            </a:r>
            <a:r>
              <a:rPr lang="de-DE" dirty="0" err="1"/>
              <a:t>Ebenett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567" y="655000"/>
            <a:ext cx="4546666" cy="2774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603250"/>
            <a:ext cx="7540625" cy="424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Hier steht eine Überschrift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9112" y="1387250"/>
            <a:ext cx="4100022" cy="345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aseline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 err="1">
                <a:effectLst/>
                <a:latin typeface="Arial" charset="0"/>
              </a:rPr>
              <a:t>Lorem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ipsum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dolor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sit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amet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consetetur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sadipscing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elitr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nonumy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eirmod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tempor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invidunt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ut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labore</a:t>
            </a:r>
            <a:r>
              <a:rPr lang="de-DE" dirty="0">
                <a:effectLst/>
                <a:latin typeface="Arial" charset="0"/>
              </a:rPr>
              <a:t> et </a:t>
            </a:r>
            <a:r>
              <a:rPr lang="de-DE" dirty="0" err="1">
                <a:effectLst/>
                <a:latin typeface="Arial" charset="0"/>
              </a:rPr>
              <a:t>dolore</a:t>
            </a:r>
            <a:r>
              <a:rPr lang="de-DE" dirty="0">
                <a:effectLst/>
                <a:latin typeface="Arial" charset="0"/>
              </a:rPr>
              <a:t> magna </a:t>
            </a:r>
            <a:r>
              <a:rPr lang="de-DE" dirty="0" err="1">
                <a:effectLst/>
                <a:latin typeface="Arial" charset="0"/>
              </a:rPr>
              <a:t>aliquyam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erat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voluptua</a:t>
            </a:r>
            <a:r>
              <a:rPr lang="de-DE" dirty="0">
                <a:effectLst/>
                <a:latin typeface="Arial" charset="0"/>
              </a:rPr>
              <a:t>.</a:t>
            </a:r>
          </a:p>
          <a:p>
            <a:endParaRPr lang="de-DE" dirty="0">
              <a:effectLst/>
              <a:latin typeface="Arial" charset="0"/>
            </a:endParaRPr>
          </a:p>
          <a:p>
            <a:r>
              <a:rPr lang="de-DE" dirty="0" err="1">
                <a:effectLst/>
                <a:latin typeface="Arial" charset="0"/>
              </a:rPr>
              <a:t>Ipsum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dolor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sit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amet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consetetur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sadipscing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elitr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nonumy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eirmod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tempor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invidunt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ut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labore</a:t>
            </a:r>
            <a:r>
              <a:rPr lang="de-DE" dirty="0">
                <a:effectLst/>
                <a:latin typeface="Arial" charset="0"/>
              </a:rPr>
              <a:t> et </a:t>
            </a:r>
            <a:r>
              <a:rPr lang="de-DE" dirty="0" err="1">
                <a:effectLst/>
                <a:latin typeface="Arial" charset="0"/>
              </a:rPr>
              <a:t>dolore</a:t>
            </a:r>
            <a:r>
              <a:rPr lang="de-DE" dirty="0">
                <a:effectLst/>
                <a:latin typeface="Arial" charset="0"/>
              </a:rPr>
              <a:t> magna </a:t>
            </a:r>
            <a:r>
              <a:rPr lang="de-DE" dirty="0" err="1">
                <a:effectLst/>
                <a:latin typeface="Arial" charset="0"/>
              </a:rPr>
              <a:t>aliquyam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erat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voluptua</a:t>
            </a:r>
            <a:r>
              <a:rPr lang="de-DE" dirty="0">
                <a:effectLst/>
                <a:latin typeface="Arial" charset="0"/>
              </a:rPr>
              <a:t>.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4883150" y="1387475"/>
            <a:ext cx="4260850" cy="411777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603250"/>
            <a:ext cx="7540625" cy="424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Hier steht eine Überschrift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9112" y="1387250"/>
            <a:ext cx="7540625" cy="345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aseline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 err="1">
                <a:effectLst/>
                <a:latin typeface="Arial" charset="0"/>
              </a:rPr>
              <a:t>Lorem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ipsum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dolor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sit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amet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consetetur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sadipscing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elitr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nonumy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eirmod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tempor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invidunt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ut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labore</a:t>
            </a:r>
            <a:r>
              <a:rPr lang="de-DE" dirty="0">
                <a:effectLst/>
                <a:latin typeface="Arial" charset="0"/>
              </a:rPr>
              <a:t> et </a:t>
            </a:r>
            <a:r>
              <a:rPr lang="de-DE" dirty="0" err="1">
                <a:effectLst/>
                <a:latin typeface="Arial" charset="0"/>
              </a:rPr>
              <a:t>dolore</a:t>
            </a:r>
            <a:r>
              <a:rPr lang="de-DE" dirty="0">
                <a:effectLst/>
                <a:latin typeface="Arial" charset="0"/>
              </a:rPr>
              <a:t> magna </a:t>
            </a:r>
            <a:r>
              <a:rPr lang="de-DE" dirty="0" err="1">
                <a:effectLst/>
                <a:latin typeface="Arial" charset="0"/>
              </a:rPr>
              <a:t>aliquyam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erat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voluptua</a:t>
            </a:r>
            <a:r>
              <a:rPr lang="de-DE" dirty="0">
                <a:effectLst/>
                <a:latin typeface="Arial" charset="0"/>
              </a:rPr>
              <a:t>. </a:t>
            </a:r>
            <a:r>
              <a:rPr lang="de-DE" dirty="0" err="1">
                <a:effectLst/>
                <a:latin typeface="Arial" charset="0"/>
              </a:rPr>
              <a:t>ipsum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dolor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sit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amet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consetetur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sadipscing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elitr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nonumy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eirmod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tempor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invidunt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ut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labore</a:t>
            </a:r>
            <a:r>
              <a:rPr lang="de-DE" dirty="0">
                <a:effectLst/>
                <a:latin typeface="Arial" charset="0"/>
              </a:rPr>
              <a:t> et </a:t>
            </a:r>
            <a:r>
              <a:rPr lang="de-DE" dirty="0" err="1">
                <a:effectLst/>
                <a:latin typeface="Arial" charset="0"/>
              </a:rPr>
              <a:t>dolore</a:t>
            </a:r>
            <a:r>
              <a:rPr lang="de-DE" dirty="0">
                <a:effectLst/>
                <a:latin typeface="Arial" charset="0"/>
              </a:rPr>
              <a:t> magna </a:t>
            </a:r>
            <a:r>
              <a:rPr lang="de-DE" dirty="0" err="1">
                <a:effectLst/>
                <a:latin typeface="Arial" charset="0"/>
              </a:rPr>
              <a:t>aliquyam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erat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voluptua</a:t>
            </a:r>
            <a:r>
              <a:rPr lang="de-DE" dirty="0">
                <a:effectLst/>
                <a:latin typeface="Arial" charset="0"/>
              </a:rPr>
              <a:t>.</a:t>
            </a:r>
          </a:p>
          <a:p>
            <a:r>
              <a:rPr lang="de-DE" dirty="0" err="1">
                <a:effectLst/>
                <a:latin typeface="Arial" charset="0"/>
              </a:rPr>
              <a:t>tempor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invidunt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ut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labore</a:t>
            </a:r>
            <a:r>
              <a:rPr lang="de-DE" dirty="0">
                <a:effectLst/>
                <a:latin typeface="Arial" charset="0"/>
              </a:rPr>
              <a:t> et </a:t>
            </a:r>
            <a:r>
              <a:rPr lang="de-DE" dirty="0" err="1">
                <a:effectLst/>
                <a:latin typeface="Arial" charset="0"/>
              </a:rPr>
              <a:t>dolore</a:t>
            </a:r>
            <a:r>
              <a:rPr lang="de-DE" dirty="0">
                <a:effectLst/>
                <a:latin typeface="Arial" charset="0"/>
              </a:rPr>
              <a:t> magna </a:t>
            </a:r>
            <a:r>
              <a:rPr lang="de-DE" dirty="0" err="1">
                <a:effectLst/>
                <a:latin typeface="Arial" charset="0"/>
              </a:rPr>
              <a:t>aliquyam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erat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voluptua</a:t>
            </a:r>
            <a:r>
              <a:rPr lang="de-DE" dirty="0">
                <a:effectLst/>
                <a:latin typeface="Arial" charset="0"/>
              </a:rPr>
              <a:t>. </a:t>
            </a:r>
            <a:r>
              <a:rPr lang="de-DE" dirty="0" err="1">
                <a:effectLst/>
                <a:latin typeface="Arial" charset="0"/>
              </a:rPr>
              <a:t>Lorem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ipsum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dolor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sit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amet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consetetur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sadipscing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elitr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nonumy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eirmod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tempor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invidunt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ut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labore</a:t>
            </a:r>
            <a:r>
              <a:rPr lang="de-DE" dirty="0">
                <a:effectLst/>
                <a:latin typeface="Arial" charset="0"/>
              </a:rPr>
              <a:t> et </a:t>
            </a:r>
            <a:r>
              <a:rPr lang="de-DE" dirty="0" err="1">
                <a:effectLst/>
                <a:latin typeface="Arial" charset="0"/>
              </a:rPr>
              <a:t>dolore</a:t>
            </a:r>
            <a:r>
              <a:rPr lang="de-DE" dirty="0">
                <a:effectLst/>
                <a:latin typeface="Arial" charset="0"/>
              </a:rPr>
              <a:t> magna </a:t>
            </a:r>
            <a:r>
              <a:rPr lang="de-DE" dirty="0" err="1">
                <a:effectLst/>
                <a:latin typeface="Arial" charset="0"/>
              </a:rPr>
              <a:t>aliquyam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erat</a:t>
            </a:r>
            <a:r>
              <a:rPr lang="de-DE" dirty="0">
                <a:effectLst/>
                <a:latin typeface="Arial" charset="0"/>
              </a:rPr>
              <a:t>, </a:t>
            </a:r>
            <a:r>
              <a:rPr lang="de-DE" dirty="0" err="1">
                <a:effectLst/>
                <a:latin typeface="Arial" charset="0"/>
              </a:rPr>
              <a:t>sed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diam</a:t>
            </a:r>
            <a:r>
              <a:rPr lang="de-DE" dirty="0">
                <a:effectLst/>
                <a:latin typeface="Arial" charset="0"/>
              </a:rPr>
              <a:t> </a:t>
            </a:r>
            <a:r>
              <a:rPr lang="de-DE" dirty="0" err="1">
                <a:effectLst/>
                <a:latin typeface="Arial" charset="0"/>
              </a:rPr>
              <a:t>voluptua</a:t>
            </a:r>
            <a:r>
              <a:rPr lang="de-DE" dirty="0">
                <a:effectLst/>
                <a:latin typeface="Arial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603250"/>
            <a:ext cx="7540625" cy="424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>
                <a:solidFill>
                  <a:srgbClr val="F6A30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dirty="0"/>
              <a:t>Hier steht eine Überschrift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2"/>
          </p:nvPr>
        </p:nvSpPr>
        <p:spPr>
          <a:xfrm>
            <a:off x="519113" y="1395021"/>
            <a:ext cx="7540625" cy="41100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A301"/>
              </a:buClr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Clr>
                <a:srgbClr val="F6A301"/>
              </a:buClr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Clr>
                <a:srgbClr val="F6A301"/>
              </a:buClr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buClr>
                <a:srgbClr val="F6A301"/>
              </a:buClr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buClr>
                <a:srgbClr val="F6A301"/>
              </a:buClr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157" y="2423211"/>
            <a:ext cx="8607425" cy="80962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48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just">
              <a:defRPr sz="4800" b="1">
                <a:solidFill>
                  <a:schemeClr val="bg1"/>
                </a:solidFill>
              </a:defRPr>
            </a:lvl2pPr>
            <a:lvl3pPr algn="just">
              <a:defRPr sz="4800" b="1">
                <a:solidFill>
                  <a:schemeClr val="bg1"/>
                </a:solidFill>
              </a:defRPr>
            </a:lvl3pPr>
            <a:lvl4pPr algn="just">
              <a:defRPr sz="4800" b="1">
                <a:solidFill>
                  <a:schemeClr val="bg1"/>
                </a:solidFill>
              </a:defRPr>
            </a:lvl4pPr>
            <a:lvl5pPr algn="just">
              <a:defRPr sz="4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Und jetzt ...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5405" y="4179009"/>
            <a:ext cx="5086006" cy="47839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just">
              <a:defRPr sz="1800" b="0">
                <a:solidFill>
                  <a:schemeClr val="bg1"/>
                </a:solidFill>
              </a:defRPr>
            </a:lvl2pPr>
            <a:lvl3pPr algn="just">
              <a:defRPr sz="1800" b="0">
                <a:solidFill>
                  <a:schemeClr val="bg1"/>
                </a:solidFill>
              </a:defRPr>
            </a:lvl3pPr>
            <a:lvl4pPr algn="just">
              <a:defRPr sz="1800" b="0">
                <a:solidFill>
                  <a:schemeClr val="bg1"/>
                </a:solidFill>
              </a:defRPr>
            </a:lvl4pPr>
            <a:lvl5pPr algn="just"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Dipl.-Betriebswirt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65405" y="5066260"/>
            <a:ext cx="5086006" cy="47839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just">
              <a:defRPr sz="2000" b="0">
                <a:solidFill>
                  <a:schemeClr val="bg1"/>
                </a:solidFill>
              </a:defRPr>
            </a:lvl2pPr>
            <a:lvl3pPr algn="just">
              <a:defRPr sz="2000" b="0">
                <a:solidFill>
                  <a:schemeClr val="bg1"/>
                </a:solidFill>
              </a:defRPr>
            </a:lvl3pPr>
            <a:lvl4pPr algn="just">
              <a:defRPr sz="2000" b="0">
                <a:solidFill>
                  <a:schemeClr val="bg1"/>
                </a:solidFill>
              </a:defRPr>
            </a:lvl4pPr>
            <a:lvl5pPr algn="just"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Stv</a:t>
            </a:r>
            <a:r>
              <a:rPr lang="de-DE" dirty="0"/>
              <a:t>. Hauptgeschäftsführer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84259" y="5618340"/>
            <a:ext cx="5086006" cy="34882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just">
              <a:defRPr sz="2000" b="0">
                <a:solidFill>
                  <a:schemeClr val="bg1"/>
                </a:solidFill>
              </a:defRPr>
            </a:lvl2pPr>
            <a:lvl3pPr algn="just">
              <a:defRPr sz="2000" b="0">
                <a:solidFill>
                  <a:schemeClr val="bg1"/>
                </a:solidFill>
              </a:defRPr>
            </a:lvl3pPr>
            <a:lvl4pPr algn="just">
              <a:defRPr sz="2000" b="0">
                <a:solidFill>
                  <a:schemeClr val="bg1"/>
                </a:solidFill>
              </a:defRPr>
            </a:lvl4pPr>
            <a:lvl5pPr algn="just"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E-Mail: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84259" y="6200841"/>
            <a:ext cx="5086006" cy="61130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just">
              <a:defRPr sz="2000" b="0">
                <a:solidFill>
                  <a:schemeClr val="bg1"/>
                </a:solidFill>
              </a:defRPr>
            </a:lvl2pPr>
            <a:lvl3pPr algn="just">
              <a:defRPr sz="2000" b="0">
                <a:solidFill>
                  <a:schemeClr val="bg1"/>
                </a:solidFill>
              </a:defRPr>
            </a:lvl3pPr>
            <a:lvl4pPr algn="just">
              <a:defRPr sz="2000" b="0">
                <a:solidFill>
                  <a:schemeClr val="bg1"/>
                </a:solidFill>
              </a:defRPr>
            </a:lvl4pPr>
            <a:lvl5pPr algn="just"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www.kh-online.de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1" y="3269351"/>
            <a:ext cx="12227154" cy="809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defRPr sz="3500" b="0">
                <a:solidFill>
                  <a:schemeClr val="bg1"/>
                </a:solidFill>
              </a:defRPr>
            </a:lvl2pPr>
            <a:lvl3pPr algn="l">
              <a:defRPr sz="3500" b="0">
                <a:solidFill>
                  <a:schemeClr val="bg1"/>
                </a:solidFill>
              </a:defRPr>
            </a:lvl3pPr>
            <a:lvl4pPr algn="l">
              <a:defRPr sz="3500" b="0">
                <a:solidFill>
                  <a:schemeClr val="bg1"/>
                </a:solidFill>
              </a:defRPr>
            </a:lvl4pPr>
            <a:lvl5pPr algn="l">
              <a:defRPr sz="3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freue ich mich auf Ihre Fragen.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84259" y="5913573"/>
            <a:ext cx="5086006" cy="34882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just">
              <a:defRPr sz="2000" b="0">
                <a:solidFill>
                  <a:schemeClr val="bg1"/>
                </a:solidFill>
              </a:defRPr>
            </a:lvl2pPr>
            <a:lvl3pPr algn="just">
              <a:defRPr sz="2000" b="0">
                <a:solidFill>
                  <a:schemeClr val="bg1"/>
                </a:solidFill>
              </a:defRPr>
            </a:lvl3pPr>
            <a:lvl4pPr algn="just">
              <a:defRPr sz="2000" b="0">
                <a:solidFill>
                  <a:schemeClr val="bg1"/>
                </a:solidFill>
              </a:defRPr>
            </a:lvl4pPr>
            <a:lvl5pPr algn="just"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Tel.: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65945" y="4508813"/>
            <a:ext cx="5086006" cy="47839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32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just">
              <a:defRPr sz="2000" b="0">
                <a:solidFill>
                  <a:schemeClr val="bg1"/>
                </a:solidFill>
              </a:defRPr>
            </a:lvl2pPr>
            <a:lvl3pPr algn="just">
              <a:defRPr sz="2000" b="0">
                <a:solidFill>
                  <a:schemeClr val="bg1"/>
                </a:solidFill>
              </a:defRPr>
            </a:lvl3pPr>
            <a:lvl4pPr algn="just">
              <a:defRPr sz="2000" b="0">
                <a:solidFill>
                  <a:schemeClr val="bg1"/>
                </a:solidFill>
              </a:defRPr>
            </a:lvl4pPr>
            <a:lvl5pPr algn="just"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Michael H</a:t>
            </a:r>
            <a:r>
              <a:rPr lang="de-DE"/>
              <a:t>. Lutter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47431" y="3535321"/>
            <a:ext cx="7134225" cy="369888"/>
          </a:xfrm>
        </p:spPr>
        <p:txBody>
          <a:bodyPr/>
          <a:lstStyle/>
          <a:p>
            <a:r>
              <a:rPr lang="de-DE" dirty="0"/>
              <a:t>22.02.2022 Digitale Frühstückspause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67266" y="4825345"/>
            <a:ext cx="7134225" cy="369888"/>
          </a:xfrm>
        </p:spPr>
        <p:txBody>
          <a:bodyPr/>
          <a:lstStyle/>
          <a:p>
            <a:r>
              <a:rPr lang="de-DE" dirty="0"/>
              <a:t>Andrea Hegerbekermeier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600" dirty="0"/>
              <a:t>Inkasso: Umgang mit säumigen Zahlungen</a:t>
            </a:r>
          </a:p>
        </p:txBody>
      </p:sp>
    </p:spTree>
    <p:extLst>
      <p:ext uri="{BB962C8B-B14F-4D97-AF65-F5344CB8AC3E}">
        <p14:creationId xmlns:p14="http://schemas.microsoft.com/office/powerpoint/2010/main" val="38371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64BFB8-EBF1-4F28-8667-61961EC52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8E0E1B-8A11-419B-8465-12456ABFA2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CAFDE9-AC1B-4855-8C77-97F52AF04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95" y="1276239"/>
            <a:ext cx="5061210" cy="4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Zahlungseingänge regelmäßig überprüfen!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endParaRPr lang="de-DE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Mahnungen nicht „durchnummerieren!“</a:t>
            </a:r>
          </a:p>
          <a:p>
            <a:pPr algn="just"/>
            <a:endParaRPr lang="de-DE" dirty="0"/>
          </a:p>
          <a:p>
            <a:pPr algn="just"/>
            <a:r>
              <a:rPr lang="de-DE" dirty="0"/>
              <a:t>Wer die 1. Mahnung erhält, geht automatisch davon aus, dass eine 2. und eventuell 3. Mahnung folgt und wartet dieses locker ab.</a:t>
            </a:r>
          </a:p>
          <a:p>
            <a:pPr algn="just"/>
            <a:endParaRPr lang="de-DE" dirty="0"/>
          </a:p>
          <a:p>
            <a:pPr algn="just"/>
            <a:r>
              <a:rPr lang="de-DE" dirty="0"/>
              <a:t>Konsequent mahnen (spätestens innerhalb von 8 Tagen)</a:t>
            </a:r>
          </a:p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370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8F7203-603D-4EE7-8D02-5678451B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603250"/>
            <a:ext cx="7540625" cy="4571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379CB6-8735-491A-9193-CCC6F277E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605" y="603251"/>
            <a:ext cx="7209134" cy="490180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5F00F9-56B5-4801-AD22-A76FA6DF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200" y="1749338"/>
            <a:ext cx="5829600" cy="3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9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Telefonisch nachfassen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algn="just"/>
            <a:r>
              <a:rPr lang="de-DE" dirty="0"/>
              <a:t>Häufig führt schon der persönliche Kontakt am Telefon zum Erfolg.</a:t>
            </a:r>
          </a:p>
          <a:p>
            <a:pPr algn="just"/>
            <a:r>
              <a:rPr lang="de-DE" dirty="0"/>
              <a:t>Seien Sie bestimmt und korrekt, aber höflich.</a:t>
            </a:r>
          </a:p>
          <a:p>
            <a:pPr algn="just"/>
            <a:r>
              <a:rPr lang="de-DE" dirty="0"/>
              <a:t>Vermeiden Sie Smalltalk und bringen Sie die Sache auf den Punkt.</a:t>
            </a:r>
          </a:p>
          <a:p>
            <a:pPr algn="just"/>
            <a:r>
              <a:rPr lang="de-DE" dirty="0"/>
              <a:t>Fassen Sie das Ergebnis am Gesprächsende mündlich zusammen und lassen Sie sich vom Kunden bestätigen, dass er diese Absprache einhalten wird. </a:t>
            </a:r>
          </a:p>
        </p:txBody>
      </p:sp>
    </p:spTree>
    <p:extLst>
      <p:ext uri="{BB962C8B-B14F-4D97-AF65-F5344CB8AC3E}">
        <p14:creationId xmlns:p14="http://schemas.microsoft.com/office/powerpoint/2010/main" val="92553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Ratenzahlung als goldene Brücke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de-DE" sz="1600" dirty="0"/>
              <a:t>Hören Sie am Telefon genau hin. Ist der </a:t>
            </a:r>
            <a:r>
              <a:rPr lang="de-DE" sz="1600"/>
              <a:t>Kunde im </a:t>
            </a:r>
            <a:r>
              <a:rPr lang="de-DE" sz="1600" dirty="0"/>
              <a:t>Prinzip zahlungswillig, aber kurzfristig in einem finanziellen Engpass?</a:t>
            </a:r>
          </a:p>
          <a:p>
            <a:pPr algn="just"/>
            <a:r>
              <a:rPr lang="de-DE" sz="1600" dirty="0"/>
              <a:t>Sie können z. B. anbieten, dass Ihr Kunde die Rechnung begleichen darf, wenn sein nächstes Gehalt eingeht. Am besten lassen Sie sich diese Absprache schriftlich bestätigen.</a:t>
            </a:r>
          </a:p>
          <a:p>
            <a:pPr algn="just"/>
            <a:r>
              <a:rPr lang="de-DE" sz="1600" dirty="0"/>
              <a:t>Manchmal sind auch Ratenzahlungen ein Ausweg. Auch dies sollte schriftlich vereinbart werden. </a:t>
            </a:r>
          </a:p>
          <a:p>
            <a:pPr algn="just"/>
            <a:r>
              <a:rPr lang="de-DE" sz="1600" dirty="0"/>
              <a:t>In so einem Vertrag verpflichtet sich der Kunde, den Betrag aus der Rechnung in monatlichen Raten von </a:t>
            </a:r>
            <a:r>
              <a:rPr lang="de-DE" sz="1600" dirty="0" err="1"/>
              <a:t>xy</a:t>
            </a:r>
            <a:r>
              <a:rPr lang="de-DE" sz="1600" dirty="0"/>
              <a:t>€, zahlbar bis zum </a:t>
            </a:r>
            <a:r>
              <a:rPr lang="de-DE" sz="1600" dirty="0" err="1"/>
              <a:t>xy</a:t>
            </a:r>
            <a:r>
              <a:rPr lang="de-DE" sz="1600" dirty="0"/>
              <a:t> eines jeden Monats, zu zahlen. </a:t>
            </a:r>
          </a:p>
          <a:p>
            <a:pPr algn="just"/>
            <a:r>
              <a:rPr lang="de-DE" sz="1600" dirty="0"/>
              <a:t>Vereinbaren Sie eine Verfallsklausel, falls Ihr Kunde mit einer Zahlung </a:t>
            </a:r>
            <a:r>
              <a:rPr lang="de-DE" sz="1600" dirty="0" err="1"/>
              <a:t>xy</a:t>
            </a:r>
            <a:r>
              <a:rPr lang="de-DE" sz="1600" dirty="0"/>
              <a:t> Tage in Verzug gerät, wird der gesamte Restbetrag in einer Summe zur sofortigen Zahlung fällig.</a:t>
            </a:r>
          </a:p>
        </p:txBody>
      </p:sp>
    </p:spTree>
    <p:extLst>
      <p:ext uri="{BB962C8B-B14F-4D97-AF65-F5344CB8AC3E}">
        <p14:creationId xmlns:p14="http://schemas.microsoft.com/office/powerpoint/2010/main" val="43610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Gerichtliches Mahnverfahren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de-DE" dirty="0"/>
              <a:t>Bleiben die Maßnahmen erfolglos:</a:t>
            </a:r>
          </a:p>
          <a:p>
            <a:pPr algn="just"/>
            <a:r>
              <a:rPr lang="de-DE" dirty="0"/>
              <a:t>Gerichtliches Mahnverfahren</a:t>
            </a:r>
          </a:p>
          <a:p>
            <a:pPr algn="just"/>
            <a:r>
              <a:rPr lang="de-DE" dirty="0"/>
              <a:t>Mahnbescheid</a:t>
            </a:r>
          </a:p>
          <a:p>
            <a:pPr algn="just"/>
            <a:r>
              <a:rPr lang="de-DE" dirty="0"/>
              <a:t>Vollstreckungsbescheid (30 Jahre Gültigkeit)</a:t>
            </a:r>
          </a:p>
          <a:p>
            <a:pPr algn="just"/>
            <a:r>
              <a:rPr lang="de-DE" dirty="0"/>
              <a:t>Regelmäßige Kontrolle der Vermögensverhältnisse</a:t>
            </a:r>
          </a:p>
          <a:p>
            <a:pPr algn="just"/>
            <a:r>
              <a:rPr lang="de-DE" sz="1800" dirty="0"/>
              <a:t>(sammeln Sie so viele Informationen wie möglich, Konten, Fahrzeugdaten, Arbeitsplatz etc.)</a:t>
            </a:r>
          </a:p>
        </p:txBody>
      </p:sp>
    </p:spTree>
    <p:extLst>
      <p:ext uri="{BB962C8B-B14F-4D97-AF65-F5344CB8AC3E}">
        <p14:creationId xmlns:p14="http://schemas.microsoft.com/office/powerpoint/2010/main" val="302673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8E7BE6-4351-43BD-9E7E-98AFA7265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90EF7-FE8C-408A-AD9B-A2534CEDA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FF9DE1-CAC8-4717-BA10-CB8E90BD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56" y="404037"/>
            <a:ext cx="7453682" cy="48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6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7EC385E-4242-452A-AC90-D71A42409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01FB6C-0D2B-4534-8BA8-7BEA3A672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603251"/>
            <a:ext cx="7540625" cy="4901808"/>
          </a:xfrm>
        </p:spPr>
        <p:txBody>
          <a:bodyPr/>
          <a:lstStyle/>
          <a:p>
            <a:pPr marL="457200" lvl="1" indent="0">
              <a:buNone/>
            </a:pPr>
            <a:r>
              <a:rPr lang="de-DE" sz="2400" dirty="0">
                <a:highlight>
                  <a:srgbClr val="FF0000"/>
                </a:highlight>
              </a:rPr>
              <a:t>Gebühren der Inkassostelle der Kreishandwerkerschaft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48A8C1-0F84-4BB7-B3A0-F972FB2D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9" y="1626781"/>
            <a:ext cx="8295278" cy="29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Und jetzt……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Geschäftsführerin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hegerbekermeier@kh-pl.de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Andrea Hegerbekermeier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f</a:t>
            </a:r>
            <a:r>
              <a:rPr lang="de-DE"/>
              <a:t>reue </a:t>
            </a:r>
            <a:r>
              <a:rPr lang="de-DE" dirty="0"/>
              <a:t>ich mich auf </a:t>
            </a:r>
            <a:r>
              <a:rPr lang="de-DE"/>
              <a:t>Ihre Fragen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05231 970 110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1498B7F-2967-4DA6-9D16-8B2425D20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Ass.jur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00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e-DE" sz="3000" dirty="0"/>
            </a:br>
            <a:br>
              <a:rPr lang="de-DE" sz="3000" dirty="0"/>
            </a:br>
            <a:r>
              <a:rPr lang="de-DE" sz="3000" dirty="0"/>
              <a:t>So kommen Sie </a:t>
            </a:r>
            <a:br>
              <a:rPr lang="de-DE" sz="3000" dirty="0"/>
            </a:br>
            <a:r>
              <a:rPr lang="de-DE" sz="3000" dirty="0"/>
              <a:t>schneller an </a:t>
            </a:r>
            <a:br>
              <a:rPr lang="de-DE" sz="3000" dirty="0"/>
            </a:br>
            <a:r>
              <a:rPr lang="de-DE" sz="3000" dirty="0"/>
              <a:t>Ihr Geld</a:t>
            </a:r>
          </a:p>
        </p:txBody>
      </p:sp>
    </p:spTree>
    <p:extLst>
      <p:ext uri="{BB962C8B-B14F-4D97-AF65-F5344CB8AC3E}">
        <p14:creationId xmlns:p14="http://schemas.microsoft.com/office/powerpoint/2010/main" val="14308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Zuallererst: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Handwerkerrechnungen werden  immer erst nach Abnahme der Arbeiten fällig!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r="14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559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Fälligkeit der Vergütung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de-DE" b="1" dirty="0"/>
              <a:t>Fälligkeit </a:t>
            </a:r>
            <a:r>
              <a:rPr lang="de-DE" dirty="0"/>
              <a:t>der Vergütung tritt </a:t>
            </a:r>
            <a:r>
              <a:rPr lang="de-DE" b="1" i="1" dirty="0"/>
              <a:t>nach der Abnahme der Arbeit ein</a:t>
            </a:r>
          </a:p>
          <a:p>
            <a:pPr algn="just"/>
            <a:r>
              <a:rPr lang="de-DE" b="1" i="1" dirty="0"/>
              <a:t>Abnahme: </a:t>
            </a:r>
            <a:r>
              <a:rPr lang="de-DE" dirty="0"/>
              <a:t>Billigung der Arbeit</a:t>
            </a:r>
          </a:p>
          <a:p>
            <a:pPr algn="just"/>
            <a:r>
              <a:rPr lang="de-DE" dirty="0"/>
              <a:t>Oder: </a:t>
            </a:r>
            <a:r>
              <a:rPr lang="de-DE" b="1" dirty="0"/>
              <a:t>Aufgrund von Zahlungsvereinbarungen </a:t>
            </a:r>
            <a:r>
              <a:rPr lang="de-DE" dirty="0"/>
              <a:t>(vertragliche Vereinbarung ist hier hilfreich)</a:t>
            </a:r>
          </a:p>
          <a:p>
            <a:pPr algn="just"/>
            <a:r>
              <a:rPr lang="de-DE" dirty="0"/>
              <a:t>Oder:</a:t>
            </a:r>
            <a:r>
              <a:rPr lang="de-DE" b="1" dirty="0"/>
              <a:t> Vereinbarung, dass in Teilen abgenommen werden muss</a:t>
            </a:r>
          </a:p>
          <a:p>
            <a:pPr algn="just"/>
            <a:r>
              <a:rPr lang="de-DE" dirty="0"/>
              <a:t>Oder (hier hilft das Gesetz):</a:t>
            </a:r>
          </a:p>
          <a:p>
            <a:pPr algn="just"/>
            <a:r>
              <a:rPr lang="de-DE" b="1" dirty="0"/>
              <a:t>kraft Gesetzes gem. § 632a BGB</a:t>
            </a:r>
          </a:p>
          <a:p>
            <a:pPr algn="just"/>
            <a:r>
              <a:rPr lang="de-DE" b="1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04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165726-6BE7-4026-9EC9-7F5BE083A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754" y="1387250"/>
            <a:ext cx="8580474" cy="345812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4DF9C2-D0D4-4B56-AD95-6B8A7263C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4" y="1775637"/>
            <a:ext cx="8580474" cy="20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9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Allgemeine Geschäftsbedingungen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de-DE" sz="1800" dirty="0"/>
              <a:t>Verankerung der Zahlungsfristen und Bedingungen in den Allgemeinen Geschäftsbedingungen  </a:t>
            </a:r>
          </a:p>
          <a:p>
            <a:pPr algn="just"/>
            <a:r>
              <a:rPr lang="de-DE" sz="1800" dirty="0"/>
              <a:t>müssen dem Kunden allerdings ausdrücklich </a:t>
            </a:r>
            <a:r>
              <a:rPr lang="de-DE" sz="1800" b="1" dirty="0"/>
              <a:t>vor</a:t>
            </a:r>
            <a:r>
              <a:rPr lang="de-DE" sz="1800" dirty="0"/>
              <a:t> </a:t>
            </a:r>
            <a:r>
              <a:rPr lang="de-DE" sz="1800" b="1" dirty="0"/>
              <a:t>Vertragsschluss</a:t>
            </a:r>
            <a:r>
              <a:rPr lang="de-DE" sz="1800" dirty="0"/>
              <a:t> übermittelt werden.</a:t>
            </a:r>
          </a:p>
          <a:p>
            <a:pPr algn="just"/>
            <a:r>
              <a:rPr lang="de-DE" sz="1800" dirty="0"/>
              <a:t>Eine Übersendung per E-Mail gilt hier als ausreichend.</a:t>
            </a:r>
          </a:p>
          <a:p>
            <a:pPr algn="just"/>
            <a:r>
              <a:rPr lang="de-DE" sz="1800" dirty="0"/>
              <a:t>Bei Werkverträgen gilt die Fälligkeit wiederum nach Abnahme vom Auftraggeber und Stellung einer nachvollziehbaren Rechnung.</a:t>
            </a:r>
          </a:p>
          <a:p>
            <a:pPr algn="just"/>
            <a:r>
              <a:rPr lang="de-DE" sz="1800" dirty="0"/>
              <a:t>Zahlungsfrist auf der Abschlussrechnung, damit automatisch Verzug ohne weitere Mahnung eintritt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83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Eigentumsvorbehalt schafft Sicherheit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de-DE" sz="1600" dirty="0"/>
              <a:t>Ein einfacher Satz genügt:</a:t>
            </a:r>
          </a:p>
          <a:p>
            <a:pPr algn="just">
              <a:lnSpc>
                <a:spcPct val="100000"/>
              </a:lnSpc>
            </a:pPr>
            <a:r>
              <a:rPr lang="de-DE" sz="1600" dirty="0"/>
              <a:t>„Die Ware bleibt bis zur vollständigen Bezahlung Eigentum des Verkäufers.“</a:t>
            </a:r>
          </a:p>
          <a:p>
            <a:pPr algn="just">
              <a:lnSpc>
                <a:spcPct val="100000"/>
              </a:lnSpc>
            </a:pPr>
            <a:r>
              <a:rPr lang="de-DE" sz="1600" dirty="0"/>
              <a:t>Als Bestandteil eines jeden Kaufvertrages, Angebotes oder Auftrags. Denn wirksam wird der Vorbehalt nur, wenn der Kunde ihn schon im Angebot oder Auftrag mit seiner Unterschrift bestätigt.</a:t>
            </a:r>
          </a:p>
          <a:p>
            <a:pPr algn="just">
              <a:lnSpc>
                <a:spcPct val="100000"/>
              </a:lnSpc>
            </a:pPr>
            <a:r>
              <a:rPr lang="de-DE" sz="1600" b="1" dirty="0"/>
              <a:t>Vorteil:</a:t>
            </a:r>
          </a:p>
          <a:p>
            <a:pPr algn="just">
              <a:lnSpc>
                <a:spcPct val="100000"/>
              </a:lnSpc>
            </a:pPr>
            <a:r>
              <a:rPr lang="de-DE" sz="1600" dirty="0"/>
              <a:t>Viele Gegenstände sind rechtlich von der Pfändung ausgeschlossen. Besteht nachweislich ein Eigentumsvorbehalt, kann trotzdem gepfändet werden. In einem Insolvenzverfahren haben Sie ein Sonderrecht.</a:t>
            </a:r>
          </a:p>
          <a:p>
            <a:pPr algn="just">
              <a:lnSpc>
                <a:spcPct val="100000"/>
              </a:lnSpc>
            </a:pPr>
            <a:r>
              <a:rPr lang="de-DE" sz="1600" dirty="0"/>
              <a:t>Allerdings: Eigentumsvorbehalt gilt nur für bewegliche Sachen. </a:t>
            </a:r>
          </a:p>
        </p:txBody>
      </p:sp>
    </p:spTree>
    <p:extLst>
      <p:ext uri="{BB962C8B-B14F-4D97-AF65-F5344CB8AC3E}">
        <p14:creationId xmlns:p14="http://schemas.microsoft.com/office/powerpoint/2010/main" val="17886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300" dirty="0"/>
              <a:t>Rechnung schreiben: Wichtige Angaben beachten!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600" dirty="0"/>
              <a:t>Achten Sie darauf, dass bereits beim Rechnung schreiben alle wichtigen Angaben enthalten sind: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Ihr Name und Anschrift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Steuernummer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Kompletter Name und Anschrift des Kunden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Rechnungsnummer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Rechnungsdatum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Leistungs- oder Lieferdatum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Art und Menge des Produktes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Preis, getrennt in Nettobetrag, Umsatzsteuer und Bruttobetrag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Kontakt- und Zahlungsinformationen nicht vergessen (Bankdaten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Zahlungsfristen festlegen</a:t>
            </a:r>
          </a:p>
        </p:txBody>
      </p:sp>
    </p:spTree>
    <p:extLst>
      <p:ext uri="{BB962C8B-B14F-4D97-AF65-F5344CB8AC3E}">
        <p14:creationId xmlns:p14="http://schemas.microsoft.com/office/powerpoint/2010/main" val="128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Skonto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endParaRPr lang="de-DE" dirty="0"/>
          </a:p>
          <a:p>
            <a:pPr algn="just"/>
            <a:endParaRPr lang="de-DE" dirty="0"/>
          </a:p>
          <a:p>
            <a:pPr algn="just"/>
            <a:r>
              <a:rPr lang="de-DE" dirty="0"/>
              <a:t>Skonto gewähren</a:t>
            </a:r>
          </a:p>
          <a:p>
            <a:pPr algn="just"/>
            <a:r>
              <a:rPr lang="de-DE" sz="1800" dirty="0"/>
              <a:t>(Preisnachlass – meistens in Höhe von 2% bis   4%, der dem Kunden gewährt werden kann, um die Rechnung innerhalb einer bestimmten Frist zu bezahlen)</a:t>
            </a:r>
          </a:p>
          <a:p>
            <a:pPr algn="just"/>
            <a:r>
              <a:rPr lang="de-DE" dirty="0"/>
              <a:t>Sachmittel als zusätzliche Draufgabe bei pünktlicher Zahlung  </a:t>
            </a:r>
          </a:p>
          <a:p>
            <a:pPr algn="just"/>
            <a:r>
              <a:rPr lang="de-DE" sz="1800" dirty="0"/>
              <a:t>(</a:t>
            </a:r>
            <a:r>
              <a:rPr lang="de-DE" sz="1800" dirty="0" err="1"/>
              <a:t>Akzessoire</a:t>
            </a:r>
            <a:r>
              <a:rPr lang="de-DE" sz="1800" dirty="0"/>
              <a:t> für das neue Bad, erste Wartung der neuen Heizung etc.)</a:t>
            </a:r>
          </a:p>
        </p:txBody>
      </p:sp>
    </p:spTree>
    <p:extLst>
      <p:ext uri="{BB962C8B-B14F-4D97-AF65-F5344CB8AC3E}">
        <p14:creationId xmlns:p14="http://schemas.microsoft.com/office/powerpoint/2010/main" val="276100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657</Words>
  <Application>Microsoft Office PowerPoint</Application>
  <PresentationFormat>Bildschirmpräsentation (4:3)</PresentationFormat>
  <Paragraphs>88</Paragraphs>
  <Slides>18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Office-Design</vt:lpstr>
      <vt:lpstr>PowerPoint-Präsentation</vt:lpstr>
      <vt:lpstr>  So kommen Sie  schneller an  Ihr Geld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Doria Keppler</dc:creator>
  <cp:lastModifiedBy>Andrea Hegerbekermeier</cp:lastModifiedBy>
  <cp:revision>52</cp:revision>
  <cp:lastPrinted>2021-07-07T10:20:15Z</cp:lastPrinted>
  <dcterms:created xsi:type="dcterms:W3CDTF">2017-08-04T09:47:10Z</dcterms:created>
  <dcterms:modified xsi:type="dcterms:W3CDTF">2022-02-22T07:29:41Z</dcterms:modified>
</cp:coreProperties>
</file>